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32217b6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32217b6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a41730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a41730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0a41730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0a41730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0a41730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0a41730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a417302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a417302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0a417302c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0a417302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a417302c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0a417302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0a417302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0a417302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0a417302c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0a417302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32217b62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32217b62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32217b62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32217b62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0a417302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0a417302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0a417302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0a417302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417302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0a417302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2eee594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2eee594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32217b62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32217b62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32217b62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32217b62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2eee594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2eee594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47afea27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47afea27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47afea27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47afea27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89933e7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89933e7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https://nenadmarkus.com/p/fusing-batchnorm-and-conv/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47afea2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47afea2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d9d1de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5d9d1de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47afea27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47afea27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47afea27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47afea27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47afea276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47afea276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7afea27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7afea27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0a417302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0a417302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0a417302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0a417302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0a417302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0a417302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0a417302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0a417302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89933e7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89933e7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0a417302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0a417302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5d9d1de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5d9d1de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0a417302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0a417302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0a417302c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0a417302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0a417302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0a417302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89933e70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89933e70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a417302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a417302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0a417302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0a417302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04f75af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04f75af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04f75af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04f75af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04f75af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04f75af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04f75af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b04f75af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5d9d1de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5d9d1de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d9d1dea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5d9d1dea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0a41730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0a41730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0a41730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0a41730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0a41730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0a41730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gif"/><Relationship Id="rId4" Type="http://schemas.openxmlformats.org/officeDocument/2006/relationships/image" Target="../media/image55.gif"/><Relationship Id="rId5" Type="http://schemas.openxmlformats.org/officeDocument/2006/relationships/image" Target="../media/image4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iconof.com/1cycle-learning-rate-policy/" TargetMode="External"/><Relationship Id="rId4" Type="http://schemas.openxmlformats.org/officeDocument/2006/relationships/hyperlink" Target="https://sgugger.github.io/the-1cycle-policy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-115200" y="-32000"/>
            <a:ext cx="9316805" cy="517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DL201+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22050" y="271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Deep Learning Workshop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7" name="Google Shape;57;p13"/>
          <p:cNvSpPr txBox="1"/>
          <p:nvPr/>
        </p:nvSpPr>
        <p:spPr>
          <a:xfrm>
            <a:off x="5291900" y="4710900"/>
            <a:ext cx="4047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Chew | Kok Zhao Jie | Shaun Tieon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956650" y="3177713"/>
            <a:ext cx="3000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Day 2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images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5464975" y="1276100"/>
            <a:ext cx="33672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RGB image separated by 3 colour panes - Red, Green, Blue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Convnets reduce images into a form which is easier to process without losing features necessary for good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-162" l="0" r="0" t="-1628"/>
          <a:stretch/>
        </p:blipFill>
        <p:spPr>
          <a:xfrm>
            <a:off x="226225" y="1085100"/>
            <a:ext cx="5238750" cy="38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1031875"/>
            <a:ext cx="501015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- The Kernel (Filter)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955675"/>
            <a:ext cx="35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5x5 Image (Green Channel)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5147700" y="1213975"/>
            <a:ext cx="36846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Kernel - Responsible for carrying out convolution operation </a:t>
            </a:r>
            <a:r>
              <a:rPr b="1" lang="en">
                <a:solidFill>
                  <a:srgbClr val="000000"/>
                </a:solidFill>
              </a:rPr>
              <a:t>(Yellow)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Perform a matrix multiplication operation between K and the portion P of the image over which the kernel is hovering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- 3 channels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071975" y="2650050"/>
            <a:ext cx="4587300" cy="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RGB images follow the same process, but kernel is 3D with 3 channels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64" y="1017725"/>
            <a:ext cx="2646761" cy="37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034925" y="1203175"/>
            <a:ext cx="4661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you’ve just seen is a one channel convolution, but remember images have 3 channels?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75" y="857875"/>
            <a:ext cx="7375250" cy="4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18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convolution illustrations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6572400" y="2945250"/>
            <a:ext cx="2571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Squashed one-depth channel Convoluted Feature Output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0" t="15867"/>
          <a:stretch/>
        </p:blipFill>
        <p:spPr>
          <a:xfrm>
            <a:off x="1542763" y="323300"/>
            <a:ext cx="6058476" cy="36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Extracted at each layer</a:t>
            </a:r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526800" y="3873700"/>
            <a:ext cx="80904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Filters in first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 layer are responsible for capturing the Low-Level features such as edges, color, gradient orientation, etc. 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Subsequent layers capture the High-Level features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18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053575"/>
            <a:ext cx="329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During convolution - Pixels on the corners and the edges are used much less than those in the middle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Information on borders of image not preserved as well as middle portion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Padding allows for more accurate analysis of image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300" y="102239"/>
            <a:ext cx="4822349" cy="49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- Intuitions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4043100" y="228750"/>
            <a:ext cx="4974600" cy="46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00000"/>
                </a:solidFill>
              </a:rPr>
              <a:t>Same Padding - Convolved matrix same dimensions as original image</a:t>
            </a:r>
            <a:endParaRPr sz="1500" u="sng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Add layer of zero padding around image: 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Applying 3x3x1 kernel results in convolved matrix of 5x5x1, same dimensions as original image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00000"/>
                </a:solidFill>
              </a:rPr>
              <a:t>Valid padding - Perform convolution operation without padding</a:t>
            </a:r>
            <a:endParaRPr b="1" sz="15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Basically doing convolution without any padding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here's no "made-up" padding inputs and the layer only uses </a:t>
            </a: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</a:rPr>
              <a:t>valid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input data.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75" y="1076250"/>
            <a:ext cx="3400150" cy="38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4043100" y="915500"/>
            <a:ext cx="3000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5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x5x1 →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7x7x1</a:t>
            </a:r>
            <a:endParaRPr/>
          </a:p>
        </p:txBody>
      </p:sp>
      <p:cxnSp>
        <p:nvCxnSpPr>
          <p:cNvPr id="196" name="Google Shape;196;p28"/>
          <p:cNvCxnSpPr/>
          <p:nvPr/>
        </p:nvCxnSpPr>
        <p:spPr>
          <a:xfrm rot="10800000">
            <a:off x="3942600" y="2539850"/>
            <a:ext cx="50751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725" y="2649375"/>
            <a:ext cx="3259575" cy="240094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type="title"/>
          </p:nvPr>
        </p:nvSpPr>
        <p:spPr>
          <a:xfrm>
            <a:off x="237525" y="9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Layers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70925" y="679075"/>
            <a:ext cx="8197500" cy="25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Why add p</a:t>
            </a:r>
            <a:r>
              <a:rPr b="1" lang="en" u="sng">
                <a:solidFill>
                  <a:srgbClr val="000000"/>
                </a:solidFill>
              </a:rPr>
              <a:t>ooling layers?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Reduces the spatial size of the convolved feature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Decreases computational power required to process the data through dimensionality reduction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Normally used after each convolution layer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5529525" y="2961350"/>
            <a:ext cx="2332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Convolved Feature</a:t>
            </a:r>
            <a:endParaRPr b="1"/>
          </a:p>
        </p:txBody>
      </p:sp>
      <p:sp>
        <p:nvSpPr>
          <p:cNvPr id="205" name="Google Shape;205;p29"/>
          <p:cNvSpPr txBox="1"/>
          <p:nvPr/>
        </p:nvSpPr>
        <p:spPr>
          <a:xfrm>
            <a:off x="482200" y="2961350"/>
            <a:ext cx="47478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Max pooling: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Maximum value from the portion of the image covered by kernel (More common)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Average pooling: </a:t>
            </a:r>
            <a:r>
              <a:rPr lang="en">
                <a:solidFill>
                  <a:schemeClr val="dk1"/>
                </a:solidFill>
              </a:rPr>
              <a:t>Returns the average values from the portion of the image covered by kernel</a:t>
            </a:r>
            <a:endParaRPr/>
          </a:p>
        </p:txBody>
      </p:sp>
      <p:cxnSp>
        <p:nvCxnSpPr>
          <p:cNvPr id="206" name="Google Shape;206;p29"/>
          <p:cNvCxnSpPr/>
          <p:nvPr/>
        </p:nvCxnSpPr>
        <p:spPr>
          <a:xfrm rot="10800000">
            <a:off x="234900" y="2539850"/>
            <a:ext cx="87828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425" y="185375"/>
            <a:ext cx="1740000" cy="12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10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Layers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70925" y="679075"/>
            <a:ext cx="4636500" cy="25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So which type of pooling do we use?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Cannot say that a particular pooling method is better over the other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370925" y="1943600"/>
            <a:ext cx="32517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Max pooling: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Selects the brighter pixels from the image, and is useful when background of image is dark (e.g. MNIST dataset)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Average pooling: </a:t>
            </a:r>
            <a:r>
              <a:rPr lang="en">
                <a:solidFill>
                  <a:schemeClr val="dk1"/>
                </a:solidFill>
              </a:rPr>
              <a:t>Smoothes out the image, and sharp features may not be identified when this pooling is used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67461" t="0"/>
          <a:stretch/>
        </p:blipFill>
        <p:spPr>
          <a:xfrm>
            <a:off x="6612630" y="0"/>
            <a:ext cx="247502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4">
            <a:alphaModFix/>
          </a:blip>
          <a:srcRect b="49642" l="68570" r="0" t="0"/>
          <a:stretch/>
        </p:blipFill>
        <p:spPr>
          <a:xfrm>
            <a:off x="4082175" y="2484925"/>
            <a:ext cx="2390750" cy="25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370925" y="4428500"/>
            <a:ext cx="3251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** Max pooling more commonly used</a:t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96750" y="1879350"/>
            <a:ext cx="3325800" cy="2472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11618" r="51867" t="51105"/>
          <a:stretch/>
        </p:blipFill>
        <p:spPr>
          <a:xfrm>
            <a:off x="195100" y="2571750"/>
            <a:ext cx="4240900" cy="29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76775" y="7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Layers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4">
            <a:alphaModFix/>
          </a:blip>
          <a:srcRect b="48904" l="55622" r="12574" t="7356"/>
          <a:stretch/>
        </p:blipFill>
        <p:spPr>
          <a:xfrm>
            <a:off x="4831650" y="2348575"/>
            <a:ext cx="3944175" cy="279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 b="49995" l="11618" r="51867" t="0"/>
          <a:stretch/>
        </p:blipFill>
        <p:spPr>
          <a:xfrm>
            <a:off x="2599913" y="-346200"/>
            <a:ext cx="3944175" cy="27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930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Overfitting - How to reduce?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Layers 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408025" y="1140125"/>
            <a:ext cx="828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Way for learning non-linear combinations of the high-level features learned from output of the convnet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962275" y="3832025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Undergoes forward + backpropagation (Like a normal MLP)</a:t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940675" y="2947875"/>
            <a:ext cx="77337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 to a feed-forward neural network</a:t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918925" y="2063725"/>
            <a:ext cx="77772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flattened into a column vector</a:t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4219650" y="2654150"/>
            <a:ext cx="877800" cy="21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4219650" y="3538300"/>
            <a:ext cx="877800" cy="21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1" y="1966438"/>
            <a:ext cx="701575" cy="7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49" y="2856321"/>
            <a:ext cx="701575" cy="69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25" y="3734725"/>
            <a:ext cx="744925" cy="7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Convnets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10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of Deep Neural Networks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11700" y="22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a very Deep Neural Network</a:t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311700" y="855750"/>
            <a:ext cx="8194800" cy="4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There is a limit to the number of layers added that result in accuracy improvements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If we keep increasing the number of layers, accuracy will start to saturate at one point and eventually degrade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Result of problems with a deep neural network (e.g. vanishing gradients)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Might seem that shallower networks are learning better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-401100" y="4710775"/>
            <a:ext cx="9545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Read more about vanishing gradients here: https://towardsdatascience.com/the-vanishing-gradient-problem-69bf08b15484</a:t>
            </a:r>
            <a:endParaRPr sz="1300"/>
          </a:p>
        </p:txBody>
      </p:sp>
      <p:sp>
        <p:nvSpPr>
          <p:cNvPr id="259" name="Google Shape;259;p35"/>
          <p:cNvSpPr txBox="1"/>
          <p:nvPr/>
        </p:nvSpPr>
        <p:spPr>
          <a:xfrm>
            <a:off x="469850" y="2868500"/>
            <a:ext cx="64665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E.g. 0.9^1000 (vanishing gradient) vs 1.1^1000 (exploding gradient)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Number gets smaller and smaller / bigger and bigger respectively, hinders gradient descent algorithm during backpropagation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100" y="2948750"/>
            <a:ext cx="129840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/>
          <p:nvPr/>
        </p:nvSpPr>
        <p:spPr>
          <a:xfrm>
            <a:off x="383300" y="853125"/>
            <a:ext cx="8321100" cy="1632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11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function and derivative</a:t>
            </a:r>
            <a:endParaRPr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99650"/>
            <a:ext cx="8416901" cy="32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790900" y="3721625"/>
            <a:ext cx="7937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</a:rPr>
              <a:t>When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</a:rPr>
              <a:t> inputs of the sigmoid function becomes larger or smaller (when |x| becomes bigger), the derivative becomes close to zero.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</a:rPr>
              <a:t>For shallow networks with only a few layers of activations, this is still ok. When more layers are used, causes the gradient to be too small for training to work effectively.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basic concepts first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Normalization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2708600" y="2891000"/>
            <a:ext cx="422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In-built pytorch function to normalise batches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00" y="2704988"/>
            <a:ext cx="660300" cy="7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type="title"/>
          </p:nvPr>
        </p:nvSpPr>
        <p:spPr>
          <a:xfrm>
            <a:off x="249875" y="10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Normalisation</a:t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1036625" y="2042450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 subtracting the batch mean and dividing by the batch standard deviation</a:t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1015025" y="1405575"/>
            <a:ext cx="77337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choose layers to normalize</a:t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>
            <a:off x="993275" y="768700"/>
            <a:ext cx="77772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 the layers by adjusting and scaling the activations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749250" y="3829050"/>
            <a:ext cx="79503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chemeClr val="lt1"/>
                </a:highlight>
              </a:rPr>
              <a:t>May have some features from 0 to 1, and others 0 to 1000. </a:t>
            </a:r>
            <a:r>
              <a:rPr lang="en" sz="1600">
                <a:solidFill>
                  <a:srgbClr val="292929"/>
                </a:solidFill>
                <a:highlight>
                  <a:schemeClr val="lt1"/>
                </a:highlight>
              </a:rPr>
              <a:t>If the input layer is benefiting from normalization, why not do the same thing also for the values in the hidden layers</a:t>
            </a:r>
            <a:r>
              <a:rPr lang="en" sz="1600">
                <a:solidFill>
                  <a:srgbClr val="292929"/>
                </a:solidFill>
                <a:highlight>
                  <a:schemeClr val="lt1"/>
                </a:highlight>
              </a:rPr>
              <a:t>, that are changing all the time, and get improvements in training speed?</a:t>
            </a:r>
            <a:endParaRPr sz="1600"/>
          </a:p>
        </p:txBody>
      </p:sp>
      <p:sp>
        <p:nvSpPr>
          <p:cNvPr id="286" name="Google Shape;286;p38"/>
          <p:cNvSpPr txBox="1"/>
          <p:nvPr/>
        </p:nvSpPr>
        <p:spPr>
          <a:xfrm>
            <a:off x="548075" y="3556300"/>
            <a:ext cx="3000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292929"/>
                </a:solidFill>
                <a:highlight>
                  <a:schemeClr val="lt1"/>
                </a:highlight>
              </a:rPr>
              <a:t>Intuitions</a:t>
            </a:r>
            <a:endParaRPr b="1" sz="1600">
              <a:solidFill>
                <a:srgbClr val="292929"/>
              </a:solidFill>
              <a:highlight>
                <a:schemeClr val="lt1"/>
              </a:highlight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457475" y="3585625"/>
            <a:ext cx="8242200" cy="135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75" y="692050"/>
            <a:ext cx="660300" cy="6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375" y="14165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 rotWithShape="1">
          <a:blip r:embed="rId6">
            <a:alphaModFix/>
          </a:blip>
          <a:srcRect b="19540" l="13515" r="15086" t="13699"/>
          <a:stretch/>
        </p:blipFill>
        <p:spPr>
          <a:xfrm>
            <a:off x="344375" y="2053389"/>
            <a:ext cx="572700" cy="57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Normalisation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11700" y="1152475"/>
            <a:ext cx="8520600" cy="1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Speeds up learning and therefore, training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Adds a bit of regularisation to each layer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Introduces a little bit of noise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Using a smaller batch size introduces more regularisation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975600" y="4568875"/>
            <a:ext cx="8168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 up more of the side-effects of batch norm here: </a:t>
            </a:r>
            <a:r>
              <a:rPr lang="en" sz="1200"/>
              <a:t>https://towardsdatascience.com/batch-normalization-8a2e585775c9</a:t>
            </a:r>
            <a:endParaRPr sz="1200"/>
          </a:p>
        </p:txBody>
      </p:sp>
      <p:sp>
        <p:nvSpPr>
          <p:cNvPr id="298" name="Google Shape;298;p39"/>
          <p:cNvSpPr/>
          <p:nvPr/>
        </p:nvSpPr>
        <p:spPr>
          <a:xfrm>
            <a:off x="509525" y="3009625"/>
            <a:ext cx="8242200" cy="106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At the end of the day, it’s an optimization to help train faster, so you shouldn’t think of it as a way to make your network better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-57800" y="257175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Takeaway</a:t>
            </a:r>
            <a:endParaRPr b="1"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000" y="325325"/>
            <a:ext cx="1494650" cy="14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13778" l="0" r="0" t="0"/>
          <a:stretch/>
        </p:blipFill>
        <p:spPr>
          <a:xfrm>
            <a:off x="132639" y="3830675"/>
            <a:ext cx="878160" cy="8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Bringing Batch Norm into context</a:t>
            </a:r>
            <a:endParaRPr/>
          </a:p>
        </p:txBody>
      </p:sp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409850" y="3873975"/>
            <a:ext cx="85206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We will next explore how to further incorporate batch norm and convolutional neural networks to make deeper networks work better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08" name="Google Shape;308;p40"/>
          <p:cNvSpPr/>
          <p:nvPr/>
        </p:nvSpPr>
        <p:spPr>
          <a:xfrm>
            <a:off x="824900" y="2464550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more easily</a:t>
            </a:r>
            <a:endParaRPr/>
          </a:p>
        </p:txBody>
      </p:sp>
      <p:sp>
        <p:nvSpPr>
          <p:cNvPr id="309" name="Google Shape;309;p40"/>
          <p:cNvSpPr/>
          <p:nvPr/>
        </p:nvSpPr>
        <p:spPr>
          <a:xfrm>
            <a:off x="803300" y="1827675"/>
            <a:ext cx="77337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batch norm as a means of making each layer more independent</a:t>
            </a:r>
            <a:endParaRPr/>
          </a:p>
        </p:txBody>
      </p:sp>
      <p:sp>
        <p:nvSpPr>
          <p:cNvPr id="310" name="Google Shape;310;p40"/>
          <p:cNvSpPr/>
          <p:nvPr/>
        </p:nvSpPr>
        <p:spPr>
          <a:xfrm>
            <a:off x="781550" y="1190800"/>
            <a:ext cx="77772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deeper networks, it becomes difficult to train when each layer relies on the distribution of activation in the previous layer</a:t>
            </a:r>
            <a:endParaRPr/>
          </a:p>
        </p:txBody>
      </p:sp>
      <p:sp>
        <p:nvSpPr>
          <p:cNvPr id="311" name="Google Shape;311;p40"/>
          <p:cNvSpPr/>
          <p:nvPr/>
        </p:nvSpPr>
        <p:spPr>
          <a:xfrm>
            <a:off x="4071300" y="3303038"/>
            <a:ext cx="1505100" cy="50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4">
            <a:alphaModFix/>
          </a:blip>
          <a:srcRect b="24650" l="16501" r="17595" t="16390"/>
          <a:stretch/>
        </p:blipFill>
        <p:spPr>
          <a:xfrm>
            <a:off x="70575" y="1101793"/>
            <a:ext cx="710975" cy="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50" y="1787773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913" y="24645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1805175" y="2175975"/>
            <a:ext cx="56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Connections (RESNETs)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to reduce overfitting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581125" y="1091900"/>
            <a:ext cx="7863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Regularization refers to a set of different techniques that lower the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</a:rPr>
              <a:t>complexity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 of a neural network model during training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655275" y="3750375"/>
            <a:ext cx="2163900" cy="811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Regularisation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3533975" y="3750375"/>
            <a:ext cx="2163900" cy="811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Regularisation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6412675" y="3750375"/>
            <a:ext cx="2163900" cy="811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640200" y="1731675"/>
            <a:ext cx="7863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292929"/>
                </a:solidFill>
                <a:highlight>
                  <a:srgbClr val="FFFFFF"/>
                </a:highlight>
              </a:rPr>
              <a:t>3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 main regularisation techniques: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025" y="94250"/>
            <a:ext cx="997650" cy="9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400" y="2448100"/>
            <a:ext cx="1211850" cy="1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475" y="2578575"/>
            <a:ext cx="950900" cy="9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9600" y="2631400"/>
            <a:ext cx="997650" cy="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ResNets to the rescue!</a:t>
            </a: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44587" y="-2446625"/>
            <a:ext cx="1654825" cy="90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/>
          <p:nvPr/>
        </p:nvSpPr>
        <p:spPr>
          <a:xfrm>
            <a:off x="1768075" y="1421875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2213275" y="1421875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2658475" y="1433350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 txBox="1"/>
          <p:nvPr/>
        </p:nvSpPr>
        <p:spPr>
          <a:xfrm>
            <a:off x="2027875" y="3885500"/>
            <a:ext cx="9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</a:t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3332175" y="34279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42"/>
          <p:cNvCxnSpPr>
            <a:endCxn id="330" idx="1"/>
          </p:cNvCxnSpPr>
          <p:nvPr/>
        </p:nvCxnSpPr>
        <p:spPr>
          <a:xfrm>
            <a:off x="2783175" y="4095638"/>
            <a:ext cx="54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42"/>
          <p:cNvCxnSpPr/>
          <p:nvPr/>
        </p:nvCxnSpPr>
        <p:spPr>
          <a:xfrm>
            <a:off x="3838175" y="4095638"/>
            <a:ext cx="54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2"/>
          <p:cNvSpPr txBox="1"/>
          <p:nvPr/>
        </p:nvSpPr>
        <p:spPr>
          <a:xfrm>
            <a:off x="4447975" y="3885500"/>
            <a:ext cx="9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Output</a:t>
            </a:r>
            <a:endParaRPr/>
          </a:p>
        </p:txBody>
      </p:sp>
      <p:cxnSp>
        <p:nvCxnSpPr>
          <p:cNvPr id="334" name="Google Shape;334;p42"/>
          <p:cNvCxnSpPr/>
          <p:nvPr/>
        </p:nvCxnSpPr>
        <p:spPr>
          <a:xfrm>
            <a:off x="5497050" y="4095638"/>
            <a:ext cx="54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2"/>
          <p:cNvSpPr txBox="1"/>
          <p:nvPr/>
        </p:nvSpPr>
        <p:spPr>
          <a:xfrm>
            <a:off x="6217100" y="3885500"/>
            <a:ext cx="27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Relu(</a:t>
            </a:r>
            <a:r>
              <a:rPr lang="en" sz="1800">
                <a:solidFill>
                  <a:schemeClr val="dk2"/>
                </a:solidFill>
              </a:rPr>
              <a:t>Output</a:t>
            </a:r>
            <a:r>
              <a:rPr lang="en" sz="1800">
                <a:solidFill>
                  <a:schemeClr val="dk2"/>
                </a:solidFill>
              </a:rPr>
              <a:t> + Input)</a:t>
            </a:r>
            <a:endParaRPr/>
          </a:p>
        </p:txBody>
      </p:sp>
      <p:cxnSp>
        <p:nvCxnSpPr>
          <p:cNvPr id="336" name="Google Shape;336;p42"/>
          <p:cNvCxnSpPr/>
          <p:nvPr/>
        </p:nvCxnSpPr>
        <p:spPr>
          <a:xfrm>
            <a:off x="2875725" y="2768650"/>
            <a:ext cx="289500" cy="5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42"/>
          <p:cNvCxnSpPr>
            <a:stCxn id="328" idx="2"/>
          </p:cNvCxnSpPr>
          <p:nvPr/>
        </p:nvCxnSpPr>
        <p:spPr>
          <a:xfrm>
            <a:off x="2842975" y="2768650"/>
            <a:ext cx="964200" cy="5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42"/>
          <p:cNvSpPr/>
          <p:nvPr/>
        </p:nvSpPr>
        <p:spPr>
          <a:xfrm>
            <a:off x="2484075" y="4296000"/>
            <a:ext cx="4032975" cy="775600"/>
          </a:xfrm>
          <a:custGeom>
            <a:rect b="b" l="l" r="r" t="t"/>
            <a:pathLst>
              <a:path extrusionOk="0" h="31024" w="161319">
                <a:moveTo>
                  <a:pt x="0" y="7014"/>
                </a:moveTo>
                <a:cubicBezTo>
                  <a:pt x="20583" y="17751"/>
                  <a:pt x="42328" y="32713"/>
                  <a:pt x="65463" y="30783"/>
                </a:cubicBezTo>
                <a:cubicBezTo>
                  <a:pt x="92316" y="28543"/>
                  <a:pt x="116815" y="14289"/>
                  <a:pt x="141836" y="4286"/>
                </a:cubicBezTo>
                <a:cubicBezTo>
                  <a:pt x="148010" y="1817"/>
                  <a:pt x="155010" y="2100"/>
                  <a:pt x="16131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39" name="Google Shape;339;p42"/>
          <p:cNvSpPr txBox="1"/>
          <p:nvPr/>
        </p:nvSpPr>
        <p:spPr>
          <a:xfrm>
            <a:off x="3807175" y="2761000"/>
            <a:ext cx="27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Output</a:t>
            </a:r>
            <a:endParaRPr sz="1200"/>
          </a:p>
        </p:txBody>
      </p:sp>
      <p:cxnSp>
        <p:nvCxnSpPr>
          <p:cNvPr id="340" name="Google Shape;340;p42"/>
          <p:cNvCxnSpPr/>
          <p:nvPr/>
        </p:nvCxnSpPr>
        <p:spPr>
          <a:xfrm>
            <a:off x="2842975" y="2290450"/>
            <a:ext cx="1249500" cy="6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2"/>
          <p:cNvSpPr txBox="1"/>
          <p:nvPr/>
        </p:nvSpPr>
        <p:spPr>
          <a:xfrm>
            <a:off x="2651275" y="1141375"/>
            <a:ext cx="27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Input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311700" y="17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ResNet block (Add terms legend) </a:t>
            </a:r>
            <a:endParaRPr/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98" y="1036025"/>
            <a:ext cx="1958475" cy="36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/>
          <p:nvPr/>
        </p:nvSpPr>
        <p:spPr>
          <a:xfrm>
            <a:off x="1966450" y="2299200"/>
            <a:ext cx="44883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Relu(I + O)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 → Image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Output → W2A1 → W2(W1*I1)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Relu(I+O) → Relu (Image + W2(W1*I1))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2208650" y="1472075"/>
            <a:ext cx="411300" cy="38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43"/>
          <p:cNvCxnSpPr/>
          <p:nvPr/>
        </p:nvCxnSpPr>
        <p:spPr>
          <a:xfrm>
            <a:off x="18188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3"/>
          <p:cNvSpPr txBox="1"/>
          <p:nvPr/>
        </p:nvSpPr>
        <p:spPr>
          <a:xfrm>
            <a:off x="1645950" y="1453475"/>
            <a:ext cx="3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</a:t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4588325" y="1472075"/>
            <a:ext cx="411300" cy="38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 txBox="1"/>
          <p:nvPr/>
        </p:nvSpPr>
        <p:spPr>
          <a:xfrm>
            <a:off x="3064950" y="1453475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BN</a:t>
            </a:r>
            <a:endParaRPr/>
          </a:p>
        </p:txBody>
      </p:sp>
      <p:cxnSp>
        <p:nvCxnSpPr>
          <p:cNvPr id="354" name="Google Shape;354;p43"/>
          <p:cNvCxnSpPr/>
          <p:nvPr/>
        </p:nvCxnSpPr>
        <p:spPr>
          <a:xfrm>
            <a:off x="2725425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43"/>
          <p:cNvSpPr txBox="1"/>
          <p:nvPr/>
        </p:nvSpPr>
        <p:spPr>
          <a:xfrm>
            <a:off x="3792213" y="1453463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A1</a:t>
            </a:r>
            <a:endParaRPr/>
          </a:p>
        </p:txBody>
      </p:sp>
      <p:cxnSp>
        <p:nvCxnSpPr>
          <p:cNvPr id="356" name="Google Shape;356;p43"/>
          <p:cNvCxnSpPr/>
          <p:nvPr/>
        </p:nvCxnSpPr>
        <p:spPr>
          <a:xfrm>
            <a:off x="3494125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43"/>
          <p:cNvCxnSpPr/>
          <p:nvPr/>
        </p:nvCxnSpPr>
        <p:spPr>
          <a:xfrm>
            <a:off x="423205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43"/>
          <p:cNvSpPr txBox="1"/>
          <p:nvPr/>
        </p:nvSpPr>
        <p:spPr>
          <a:xfrm>
            <a:off x="5401425" y="1453475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BN</a:t>
            </a:r>
            <a:endParaRPr/>
          </a:p>
        </p:txBody>
      </p:sp>
      <p:cxnSp>
        <p:nvCxnSpPr>
          <p:cNvPr id="359" name="Google Shape;359;p43"/>
          <p:cNvCxnSpPr/>
          <p:nvPr/>
        </p:nvCxnSpPr>
        <p:spPr>
          <a:xfrm>
            <a:off x="50619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43"/>
          <p:cNvSpPr txBox="1"/>
          <p:nvPr/>
        </p:nvSpPr>
        <p:spPr>
          <a:xfrm>
            <a:off x="6124600" y="1453475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</a:t>
            </a:r>
            <a:endParaRPr/>
          </a:p>
        </p:txBody>
      </p:sp>
      <p:cxnSp>
        <p:nvCxnSpPr>
          <p:cNvPr id="361" name="Google Shape;361;p43"/>
          <p:cNvCxnSpPr/>
          <p:nvPr/>
        </p:nvCxnSpPr>
        <p:spPr>
          <a:xfrm>
            <a:off x="58306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43"/>
          <p:cNvSpPr txBox="1"/>
          <p:nvPr/>
        </p:nvSpPr>
        <p:spPr>
          <a:xfrm>
            <a:off x="2139800" y="1787250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W1</a:t>
            </a: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4519475" y="1847500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W2</a:t>
            </a:r>
            <a:endParaRPr/>
          </a:p>
        </p:txBody>
      </p:sp>
      <p:sp>
        <p:nvSpPr>
          <p:cNvPr id="364" name="Google Shape;364;p43"/>
          <p:cNvSpPr txBox="1"/>
          <p:nvPr/>
        </p:nvSpPr>
        <p:spPr>
          <a:xfrm>
            <a:off x="6988000" y="2505150"/>
            <a:ext cx="20256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I: Input, O: Output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W1: Weight of 1st layer, W2: Weight of 2nd layer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BN: Batch Normalisation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A1: ReLu activation of 1st layer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5" name="Google Shape;365;p43"/>
          <p:cNvSpPr/>
          <p:nvPr/>
        </p:nvSpPr>
        <p:spPr>
          <a:xfrm>
            <a:off x="1966450" y="1078250"/>
            <a:ext cx="4253275" cy="378425"/>
          </a:xfrm>
          <a:custGeom>
            <a:rect b="b" l="l" r="r" t="t"/>
            <a:pathLst>
              <a:path extrusionOk="0" h="15137" w="170131">
                <a:moveTo>
                  <a:pt x="0" y="13159"/>
                </a:moveTo>
                <a:cubicBezTo>
                  <a:pt x="3399" y="6362"/>
                  <a:pt x="13257" y="4889"/>
                  <a:pt x="20772" y="3762"/>
                </a:cubicBezTo>
                <a:cubicBezTo>
                  <a:pt x="38416" y="1115"/>
                  <a:pt x="56343" y="300"/>
                  <a:pt x="74185" y="300"/>
                </a:cubicBezTo>
                <a:cubicBezTo>
                  <a:pt x="86559" y="300"/>
                  <a:pt x="99198" y="-900"/>
                  <a:pt x="111278" y="1784"/>
                </a:cubicBezTo>
                <a:cubicBezTo>
                  <a:pt x="119821" y="3682"/>
                  <a:pt x="129663" y="-646"/>
                  <a:pt x="137490" y="3268"/>
                </a:cubicBezTo>
                <a:cubicBezTo>
                  <a:pt x="140001" y="4524"/>
                  <a:pt x="143209" y="2956"/>
                  <a:pt x="145898" y="3762"/>
                </a:cubicBezTo>
                <a:cubicBezTo>
                  <a:pt x="154445" y="6325"/>
                  <a:pt x="163821" y="8827"/>
                  <a:pt x="170131" y="1513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366" name="Google Shape;366;p43"/>
          <p:cNvCxnSpPr/>
          <p:nvPr/>
        </p:nvCxnSpPr>
        <p:spPr>
          <a:xfrm>
            <a:off x="6512925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43"/>
          <p:cNvSpPr txBox="1"/>
          <p:nvPr/>
        </p:nvSpPr>
        <p:spPr>
          <a:xfrm>
            <a:off x="6847775" y="1362050"/>
            <a:ext cx="82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Add (I+O)</a:t>
            </a:r>
            <a:endParaRPr/>
          </a:p>
        </p:txBody>
      </p:sp>
      <p:cxnSp>
        <p:nvCxnSpPr>
          <p:cNvPr id="368" name="Google Shape;368;p43"/>
          <p:cNvCxnSpPr/>
          <p:nvPr/>
        </p:nvCxnSpPr>
        <p:spPr>
          <a:xfrm>
            <a:off x="74546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3"/>
          <p:cNvSpPr txBox="1"/>
          <p:nvPr/>
        </p:nvSpPr>
        <p:spPr>
          <a:xfrm>
            <a:off x="7715125" y="1417025"/>
            <a:ext cx="82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A2</a:t>
            </a:r>
            <a:endParaRPr/>
          </a:p>
        </p:txBody>
      </p:sp>
      <p:cxnSp>
        <p:nvCxnSpPr>
          <p:cNvPr id="370" name="Google Shape;370;p43"/>
          <p:cNvCxnSpPr/>
          <p:nvPr/>
        </p:nvCxnSpPr>
        <p:spPr>
          <a:xfrm>
            <a:off x="81862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3"/>
          <p:cNvSpPr txBox="1"/>
          <p:nvPr/>
        </p:nvSpPr>
        <p:spPr>
          <a:xfrm>
            <a:off x="8529600" y="1417025"/>
            <a:ext cx="82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Final 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ResNets</a:t>
            </a:r>
            <a:endParaRPr/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44587" y="-2446625"/>
            <a:ext cx="1654825" cy="90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/>
          <p:nvPr/>
        </p:nvSpPr>
        <p:spPr>
          <a:xfrm>
            <a:off x="1768075" y="1416100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/>
          <p:nvPr/>
        </p:nvSpPr>
        <p:spPr>
          <a:xfrm>
            <a:off x="2213275" y="1416100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4"/>
          <p:cNvSpPr/>
          <p:nvPr/>
        </p:nvSpPr>
        <p:spPr>
          <a:xfrm>
            <a:off x="2658475" y="1427575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3027475" y="14218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3472675" y="14218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4"/>
          <p:cNvSpPr/>
          <p:nvPr/>
        </p:nvSpPr>
        <p:spPr>
          <a:xfrm>
            <a:off x="3917875" y="1433313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/>
          <p:nvPr/>
        </p:nvSpPr>
        <p:spPr>
          <a:xfrm>
            <a:off x="4286875" y="14275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4732075" y="14275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/>
          <p:nvPr/>
        </p:nvSpPr>
        <p:spPr>
          <a:xfrm>
            <a:off x="5177275" y="1450563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546275" y="14333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4"/>
          <p:cNvSpPr/>
          <p:nvPr/>
        </p:nvSpPr>
        <p:spPr>
          <a:xfrm>
            <a:off x="5991475" y="14333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4"/>
          <p:cNvSpPr/>
          <p:nvPr/>
        </p:nvSpPr>
        <p:spPr>
          <a:xfrm>
            <a:off x="6436675" y="1444813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6805675" y="14390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7250875" y="14390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7696075" y="1450563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4"/>
          <p:cNvSpPr/>
          <p:nvPr/>
        </p:nvSpPr>
        <p:spPr>
          <a:xfrm>
            <a:off x="8065075" y="14448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 txBox="1"/>
          <p:nvPr>
            <p:ph idx="1" type="body"/>
          </p:nvPr>
        </p:nvSpPr>
        <p:spPr>
          <a:xfrm>
            <a:off x="398250" y="2928400"/>
            <a:ext cx="8520600" cy="1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“depth” of the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deeper training of the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think of it as memory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Loss Functions</a:t>
            </a:r>
            <a:endParaRPr/>
          </a:p>
        </p:txBody>
      </p:sp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 becomes smoother with skip connections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Less “spiky” → Easier to “traverse” through the loss landscape</a:t>
            </a:r>
            <a:endParaRPr/>
          </a:p>
        </p:txBody>
      </p:sp>
      <p:pic>
        <p:nvPicPr>
          <p:cNvPr id="401" name="Google Shape;4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75" y="2200825"/>
            <a:ext cx="5236925" cy="22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2025" y="4779825"/>
            <a:ext cx="9144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/>
              <a:t>https://papers.nips.cc/paper/2018/file/a41b3bb3e6b050b6c9067c67f663b915-Paper.pdf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type="title"/>
          </p:nvPr>
        </p:nvSpPr>
        <p:spPr>
          <a:xfrm>
            <a:off x="2425975" y="2175975"/>
            <a:ext cx="41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Cyclical Learning Rate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</a:t>
            </a:r>
            <a:endParaRPr/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311700" y="1263775"/>
            <a:ext cx="8520600" cy="16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Crucial hyperparameter to tune when training DNNs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learning rate → Very slow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learning rate → Hinder convergence, loss function fluctuates around minimum, or even diverges</a:t>
            </a:r>
            <a:endParaRPr/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5" y="208850"/>
            <a:ext cx="943625" cy="9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/>
          <p:nvPr/>
        </p:nvSpPr>
        <p:spPr>
          <a:xfrm>
            <a:off x="509525" y="3331100"/>
            <a:ext cx="8242200" cy="63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Need to find the optimal learning rate to balance training speed and convergence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6" name="Google Shape;416;p47"/>
          <p:cNvSpPr/>
          <p:nvPr/>
        </p:nvSpPr>
        <p:spPr>
          <a:xfrm>
            <a:off x="3947625" y="2571738"/>
            <a:ext cx="1505100" cy="50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61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175" y="1152470"/>
            <a:ext cx="4375976" cy="24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63" y="2611769"/>
            <a:ext cx="4141076" cy="23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 txBox="1"/>
          <p:nvPr/>
        </p:nvSpPr>
        <p:spPr>
          <a:xfrm>
            <a:off x="123625" y="0"/>
            <a:ext cx="3000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Too Low</a:t>
            </a:r>
            <a:endParaRPr sz="800"/>
          </a:p>
        </p:txBody>
      </p:sp>
      <p:sp>
        <p:nvSpPr>
          <p:cNvPr id="427" name="Google Shape;427;p48"/>
          <p:cNvSpPr txBox="1"/>
          <p:nvPr/>
        </p:nvSpPr>
        <p:spPr>
          <a:xfrm>
            <a:off x="67100" y="2571750"/>
            <a:ext cx="3000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Too High</a:t>
            </a:r>
            <a:endParaRPr sz="800"/>
          </a:p>
        </p:txBody>
      </p:sp>
      <p:sp>
        <p:nvSpPr>
          <p:cNvPr id="428" name="Google Shape;428;p48"/>
          <p:cNvSpPr txBox="1"/>
          <p:nvPr/>
        </p:nvSpPr>
        <p:spPr>
          <a:xfrm>
            <a:off x="4755900" y="842275"/>
            <a:ext cx="3000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Optimal</a:t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title"/>
          </p:nvPr>
        </p:nvSpPr>
        <p:spPr>
          <a:xfrm>
            <a:off x="311700" y="19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optimal learning rate</a:t>
            </a:r>
            <a:endParaRPr/>
          </a:p>
        </p:txBody>
      </p:sp>
      <p:sp>
        <p:nvSpPr>
          <p:cNvPr id="434" name="Google Shape;434;p49"/>
          <p:cNvSpPr txBox="1"/>
          <p:nvPr>
            <p:ph idx="1" type="body"/>
          </p:nvPr>
        </p:nvSpPr>
        <p:spPr>
          <a:xfrm>
            <a:off x="311700" y="770450"/>
            <a:ext cx="8520600" cy="17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manually try out each of the different learning rates, but it is time consuming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ideal learning rate is not static but changes as training progresses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Rate to be selected corresponding to the steepest part of the graph (~10^-3)</a:t>
            </a:r>
            <a:endParaRPr strike="sngStrike"/>
          </a:p>
        </p:txBody>
      </p:sp>
      <p:pic>
        <p:nvPicPr>
          <p:cNvPr id="435" name="Google Shape;4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25" y="2481775"/>
            <a:ext cx="3834875" cy="26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9"/>
          <p:cNvSpPr txBox="1"/>
          <p:nvPr/>
        </p:nvSpPr>
        <p:spPr>
          <a:xfrm>
            <a:off x="3072000" y="2167650"/>
            <a:ext cx="3000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Learning Rate Finder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Messed up graphs for range test</a:t>
            </a:r>
            <a:endParaRPr/>
          </a:p>
        </p:txBody>
      </p:sp>
      <p:pic>
        <p:nvPicPr>
          <p:cNvPr id="442" name="Google Shape;4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75" y="1573000"/>
            <a:ext cx="41052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0"/>
          <p:cNvPicPr preferRelativeResize="0"/>
          <p:nvPr/>
        </p:nvPicPr>
        <p:blipFill rotWithShape="1">
          <a:blip r:embed="rId4">
            <a:alphaModFix/>
          </a:blip>
          <a:srcRect b="0" l="6711" r="27168" t="18626"/>
          <a:stretch/>
        </p:blipFill>
        <p:spPr>
          <a:xfrm>
            <a:off x="4646625" y="1517525"/>
            <a:ext cx="3861725" cy="25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Cyclical Learning Rate (CLR)</a:t>
            </a:r>
            <a:endParaRPr/>
          </a:p>
        </p:txBody>
      </p:sp>
      <p:sp>
        <p:nvSpPr>
          <p:cNvPr id="449" name="Google Shape;44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Instead of using fixed/decreasing learning rate, CLR method allows learning rate to oscillate between reasonable minimum and maximum bounds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CLRs are not computationally expensive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CLR eliminate the need to find the best learning rate value - the </a:t>
            </a:r>
            <a:r>
              <a:rPr i="1" lang="en" sz="1600">
                <a:solidFill>
                  <a:srgbClr val="000000"/>
                </a:solidFill>
              </a:rPr>
              <a:t>optimal</a:t>
            </a:r>
            <a:r>
              <a:rPr lang="en" sz="1600">
                <a:solidFill>
                  <a:srgbClr val="000000"/>
                </a:solidFill>
              </a:rPr>
              <a:t> learning rate will fall somewhere between the minimum and maximum bounds.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Produces overall better results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50" name="Google Shape;450;p51"/>
          <p:cNvSpPr txBox="1"/>
          <p:nvPr/>
        </p:nvSpPr>
        <p:spPr>
          <a:xfrm>
            <a:off x="1700650" y="3987775"/>
            <a:ext cx="7257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https://iconof.com/1cycle-learning-rate-policy/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https://sgugger.github.io/the-1cycle-policy.html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13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L2 Regularisation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10300" y="655450"/>
            <a:ext cx="8520600" cy="20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Char char="●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These update the general cost function by adding another term known as the regularization term.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Char char="●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Regularisation term differs in L1 and L2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Char char="●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L2 regularisation forces weights to decay towards 0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Char char="●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L1 regularisation is similar, but some weights may be forced to 0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400"/>
              <a:buChar char="○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Prefer L2 to L1 generally unless we want to compress our model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800" y="2831052"/>
            <a:ext cx="6599609" cy="3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10300" y="4822250"/>
            <a:ext cx="8933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Source: </a:t>
            </a:r>
            <a:r>
              <a:rPr i="1" lang="en" sz="1100"/>
              <a:t>https://www.analyticsvidhya.com/blog/2018/04/fundamentals-deep-learning-regularization-techniques/</a:t>
            </a:r>
            <a:endParaRPr i="1" sz="11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800" y="3327850"/>
            <a:ext cx="4671410" cy="4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717850" y="3313063"/>
            <a:ext cx="9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L2:</a:t>
            </a:r>
            <a:endParaRPr sz="20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1200" y="3972729"/>
            <a:ext cx="4432599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857925" y="3906875"/>
            <a:ext cx="9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L1:</a:t>
            </a:r>
            <a:endParaRPr sz="2000"/>
          </a:p>
        </p:txBody>
      </p:sp>
      <p:sp>
        <p:nvSpPr>
          <p:cNvPr id="90" name="Google Shape;90;p16"/>
          <p:cNvSpPr txBox="1"/>
          <p:nvPr/>
        </p:nvSpPr>
        <p:spPr>
          <a:xfrm>
            <a:off x="908625" y="4584950"/>
            <a:ext cx="8333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Detailed math explanation: </a:t>
            </a:r>
            <a:r>
              <a:rPr lang="en" sz="1300"/>
              <a:t>https://towardsdatascience.com/intuitions-on-l1-and-l2-regularisation-235f2db4c261</a:t>
            </a:r>
            <a:endParaRPr sz="1300"/>
          </a:p>
        </p:txBody>
      </p:sp>
      <p:cxnSp>
        <p:nvCxnSpPr>
          <p:cNvPr id="91" name="Google Shape;91;p16"/>
          <p:cNvCxnSpPr/>
          <p:nvPr/>
        </p:nvCxnSpPr>
        <p:spPr>
          <a:xfrm rot="10800000">
            <a:off x="149550" y="2735675"/>
            <a:ext cx="8844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6200" y="1241900"/>
            <a:ext cx="960500" cy="9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is it better?</a:t>
            </a:r>
            <a:endParaRPr/>
          </a:p>
        </p:txBody>
      </p:sp>
      <p:sp>
        <p:nvSpPr>
          <p:cNvPr id="456" name="Google Shape;456;p52"/>
          <p:cNvSpPr txBox="1"/>
          <p:nvPr>
            <p:ph idx="1" type="body"/>
          </p:nvPr>
        </p:nvSpPr>
        <p:spPr>
          <a:xfrm>
            <a:off x="645525" y="1265000"/>
            <a:ext cx="366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Cyclical Learning Rates are effective because they can successfully negotiate saddle points, which typically have small gradients (flat surfaces) and can slow down training when learning rate is small. </a:t>
            </a:r>
            <a:endParaRPr sz="14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best way to overcome such obstacles is to </a:t>
            </a: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spee</a:t>
            </a: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 up and to move fast until a curved surface is found. The increasing learning rate of CLRs does just that, efficiently.</a:t>
            </a:r>
            <a:endParaRPr/>
          </a:p>
        </p:txBody>
      </p:sp>
      <p:pic>
        <p:nvPicPr>
          <p:cNvPr id="457" name="Google Shape;4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270401" cy="333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is it better? (Not sure)</a:t>
            </a:r>
            <a:endParaRPr/>
          </a:p>
        </p:txBody>
      </p:sp>
      <p:sp>
        <p:nvSpPr>
          <p:cNvPr id="463" name="Google Shape;463;p53"/>
          <p:cNvSpPr txBox="1"/>
          <p:nvPr>
            <p:ph idx="1" type="body"/>
          </p:nvPr>
        </p:nvSpPr>
        <p:spPr>
          <a:xfrm>
            <a:off x="645525" y="1265000"/>
            <a:ext cx="731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42121"/>
              </a:buClr>
              <a:buSzPts val="1600"/>
              <a:buChar char="●"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During the middle of the cycle, the high learning rates will act as regularization method, keeps the network from overfitting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42121"/>
              </a:buClr>
              <a:buSzPts val="1600"/>
              <a:buChar char="●"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Prevents the model to land in a steep area of the loss function, preferring to find a minimum that is flatter.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42121"/>
              </a:buClr>
              <a:buSzPts val="1600"/>
              <a:buChar char="●"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Last part of the training, with descending learning rates allows us to go inside a steeper local minimum inside that smoother part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>
            <p:ph type="title"/>
          </p:nvPr>
        </p:nvSpPr>
        <p:spPr>
          <a:xfrm>
            <a:off x="311700" y="17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Cycle Policy</a:t>
            </a:r>
            <a:endParaRPr/>
          </a:p>
        </p:txBody>
      </p:sp>
      <p:sp>
        <p:nvSpPr>
          <p:cNvPr id="469" name="Google Shape;469;p54"/>
          <p:cNvSpPr txBox="1"/>
          <p:nvPr>
            <p:ph idx="1" type="body"/>
          </p:nvPr>
        </p:nvSpPr>
        <p:spPr>
          <a:xfrm>
            <a:off x="311700" y="905200"/>
            <a:ext cx="5042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Recommends to do one cycle with two steps of equal lengths with one going from a lower learning rate to a higher one than go back to the minimum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Maximum should be the value picked with the </a:t>
            </a:r>
            <a:r>
              <a:rPr b="1" lang="en" sz="1600">
                <a:solidFill>
                  <a:srgbClr val="242121"/>
                </a:solidFill>
                <a:highlight>
                  <a:srgbClr val="FFFFFF"/>
                </a:highlight>
              </a:rPr>
              <a:t>Learning Rate Finder,</a:t>
            </a: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 and the lower one can be ten times lower. 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Length of this cycle should be slightly less than the total number of epochs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In last part of training, allow the learning rate to decrease more than the minimum, by several orders of magnitude.</a:t>
            </a:r>
            <a:endParaRPr sz="1600"/>
          </a:p>
        </p:txBody>
      </p:sp>
      <p:pic>
        <p:nvPicPr>
          <p:cNvPr id="470" name="Google Shape;4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800" y="2674900"/>
            <a:ext cx="3589775" cy="244344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4"/>
          <p:cNvSpPr txBox="1"/>
          <p:nvPr/>
        </p:nvSpPr>
        <p:spPr>
          <a:xfrm>
            <a:off x="5498700" y="2386300"/>
            <a:ext cx="3000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CLR (One Cycle) </a:t>
            </a:r>
            <a:endParaRPr/>
          </a:p>
        </p:txBody>
      </p:sp>
      <p:pic>
        <p:nvPicPr>
          <p:cNvPr id="472" name="Google Shape;4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424" y="204050"/>
            <a:ext cx="3411242" cy="23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4"/>
          <p:cNvSpPr txBox="1"/>
          <p:nvPr/>
        </p:nvSpPr>
        <p:spPr>
          <a:xfrm>
            <a:off x="5353800" y="0"/>
            <a:ext cx="3000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Learning Rate Finder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title"/>
          </p:nvPr>
        </p:nvSpPr>
        <p:spPr>
          <a:xfrm>
            <a:off x="314475" y="3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Cycle Policy</a:t>
            </a:r>
            <a:endParaRPr/>
          </a:p>
        </p:txBody>
      </p:sp>
      <p:cxnSp>
        <p:nvCxnSpPr>
          <p:cNvPr id="479" name="Google Shape;479;p55"/>
          <p:cNvCxnSpPr/>
          <p:nvPr/>
        </p:nvCxnSpPr>
        <p:spPr>
          <a:xfrm>
            <a:off x="540263" y="2800925"/>
            <a:ext cx="8135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55"/>
          <p:cNvCxnSpPr/>
          <p:nvPr/>
        </p:nvCxnSpPr>
        <p:spPr>
          <a:xfrm>
            <a:off x="527913" y="2563975"/>
            <a:ext cx="0" cy="44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55"/>
          <p:cNvCxnSpPr/>
          <p:nvPr/>
        </p:nvCxnSpPr>
        <p:spPr>
          <a:xfrm>
            <a:off x="4605338" y="2578325"/>
            <a:ext cx="0" cy="44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55"/>
          <p:cNvCxnSpPr/>
          <p:nvPr/>
        </p:nvCxnSpPr>
        <p:spPr>
          <a:xfrm>
            <a:off x="8675963" y="2578325"/>
            <a:ext cx="0" cy="44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55"/>
          <p:cNvSpPr txBox="1"/>
          <p:nvPr/>
        </p:nvSpPr>
        <p:spPr>
          <a:xfrm>
            <a:off x="33338" y="3119925"/>
            <a:ext cx="23220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chemeClr val="lt1"/>
                </a:highlight>
              </a:rPr>
              <a:t>Uses a lower value for learning rate to warm-up the training</a:t>
            </a:r>
            <a:endParaRPr/>
          </a:p>
        </p:txBody>
      </p:sp>
      <p:sp>
        <p:nvSpPr>
          <p:cNvPr id="484" name="Google Shape;484;p55"/>
          <p:cNvSpPr txBox="1"/>
          <p:nvPr/>
        </p:nvSpPr>
        <p:spPr>
          <a:xfrm>
            <a:off x="3138713" y="3055525"/>
            <a:ext cx="29388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chemeClr val="lt1"/>
                </a:highlight>
              </a:rPr>
              <a:t>Learning rate reaches a maximum, serves as a regularisation method and prevents network from overfitting</a:t>
            </a:r>
            <a:endParaRPr/>
          </a:p>
        </p:txBody>
      </p:sp>
      <p:sp>
        <p:nvSpPr>
          <p:cNvPr id="485" name="Google Shape;485;p55"/>
          <p:cNvSpPr txBox="1"/>
          <p:nvPr/>
        </p:nvSpPr>
        <p:spPr>
          <a:xfrm>
            <a:off x="6784138" y="3055525"/>
            <a:ext cx="23931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chemeClr val="lt1"/>
                </a:highlight>
              </a:rPr>
              <a:t>Learning rate descends until annihilation, allows model to go into a steeper local minimum inside the smoother part</a:t>
            </a:r>
            <a:endParaRPr/>
          </a:p>
        </p:txBody>
      </p:sp>
      <p:sp>
        <p:nvSpPr>
          <p:cNvPr id="486" name="Google Shape;486;p55"/>
          <p:cNvSpPr txBox="1"/>
          <p:nvPr/>
        </p:nvSpPr>
        <p:spPr>
          <a:xfrm>
            <a:off x="-633087" y="1920418"/>
            <a:ext cx="2322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42121"/>
                </a:solidFill>
                <a:highlight>
                  <a:schemeClr val="lt1"/>
                </a:highlight>
              </a:rPr>
              <a:t>Start</a:t>
            </a:r>
            <a:endParaRPr sz="2100"/>
          </a:p>
        </p:txBody>
      </p:sp>
      <p:sp>
        <p:nvSpPr>
          <p:cNvPr id="487" name="Google Shape;487;p55"/>
          <p:cNvSpPr txBox="1"/>
          <p:nvPr/>
        </p:nvSpPr>
        <p:spPr>
          <a:xfrm>
            <a:off x="3500563" y="1950031"/>
            <a:ext cx="2322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42121"/>
                </a:solidFill>
                <a:highlight>
                  <a:schemeClr val="lt1"/>
                </a:highlight>
              </a:rPr>
              <a:t>Middle </a:t>
            </a:r>
            <a:endParaRPr sz="2100"/>
          </a:p>
        </p:txBody>
      </p:sp>
      <p:sp>
        <p:nvSpPr>
          <p:cNvPr id="488" name="Google Shape;488;p55"/>
          <p:cNvSpPr txBox="1"/>
          <p:nvPr/>
        </p:nvSpPr>
        <p:spPr>
          <a:xfrm>
            <a:off x="7455088" y="2014581"/>
            <a:ext cx="2322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42121"/>
                </a:solidFill>
                <a:highlight>
                  <a:schemeClr val="lt1"/>
                </a:highlight>
              </a:rPr>
              <a:t>End</a:t>
            </a:r>
            <a:endParaRPr sz="2100"/>
          </a:p>
        </p:txBody>
      </p:sp>
      <p:pic>
        <p:nvPicPr>
          <p:cNvPr id="489" name="Google Shape;4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37" y="1075075"/>
            <a:ext cx="1091900" cy="10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725" y="1203200"/>
            <a:ext cx="865675" cy="8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9263" y="1338323"/>
            <a:ext cx="747800" cy="74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68" y="0"/>
            <a:ext cx="89702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in fastai</a:t>
            </a:r>
            <a:endParaRPr/>
          </a:p>
        </p:txBody>
      </p:sp>
      <p:sp>
        <p:nvSpPr>
          <p:cNvPr id="504" name="Google Shape;50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Function: fit_one_cycle()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"/>
          <p:cNvSpPr txBox="1"/>
          <p:nvPr/>
        </p:nvSpPr>
        <p:spPr>
          <a:xfrm>
            <a:off x="2672475" y="1732400"/>
            <a:ext cx="39081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AUGMENTATION</a:t>
            </a:r>
            <a:endParaRPr sz="2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as good as getting data for free </a:t>
            </a:r>
            <a:endParaRPr/>
          </a:p>
        </p:txBody>
      </p:sp>
      <p:pic>
        <p:nvPicPr>
          <p:cNvPr id="515" name="Google Shape;5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8200"/>
            <a:ext cx="3632200" cy="14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875" y="1162050"/>
            <a:ext cx="33523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9"/>
          <p:cNvSpPr txBox="1"/>
          <p:nvPr/>
        </p:nvSpPr>
        <p:spPr>
          <a:xfrm>
            <a:off x="1026650" y="2511300"/>
            <a:ext cx="220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</a:t>
            </a:r>
            <a:r>
              <a:rPr lang="en"/>
              <a:t> flipping</a:t>
            </a:r>
            <a:endParaRPr/>
          </a:p>
        </p:txBody>
      </p:sp>
      <p:sp>
        <p:nvSpPr>
          <p:cNvPr id="518" name="Google Shape;518;p59"/>
          <p:cNvSpPr txBox="1"/>
          <p:nvPr/>
        </p:nvSpPr>
        <p:spPr>
          <a:xfrm>
            <a:off x="5615650" y="2571750"/>
            <a:ext cx="19608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Cropping </a:t>
            </a:r>
            <a:endParaRPr/>
          </a:p>
        </p:txBody>
      </p:sp>
      <p:pic>
        <p:nvPicPr>
          <p:cNvPr id="519" name="Google Shape;51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1313" y="3079925"/>
            <a:ext cx="5481372" cy="18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0"/>
          <p:cNvSpPr txBox="1"/>
          <p:nvPr>
            <p:ph type="title"/>
          </p:nvPr>
        </p:nvSpPr>
        <p:spPr>
          <a:xfrm>
            <a:off x="311700" y="445025"/>
            <a:ext cx="85206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1: Always make sure your augmented data makes sense</a:t>
            </a:r>
            <a:endParaRPr/>
          </a:p>
        </p:txBody>
      </p:sp>
      <p:sp>
        <p:nvSpPr>
          <p:cNvPr id="525" name="Google Shape;525;p60"/>
          <p:cNvSpPr txBox="1"/>
          <p:nvPr/>
        </p:nvSpPr>
        <p:spPr>
          <a:xfrm>
            <a:off x="804900" y="1815100"/>
            <a:ext cx="75342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tench example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different methodologies of augmentation → PIL single step vs multiple transforms 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advanced augmentations </a:t>
            </a:r>
            <a:endParaRPr/>
          </a:p>
        </p:txBody>
      </p:sp>
      <p:pic>
        <p:nvPicPr>
          <p:cNvPr id="531" name="Google Shape;5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050" y="1546150"/>
            <a:ext cx="21907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925" y="1522338"/>
            <a:ext cx="210502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1"/>
          <p:cNvSpPr txBox="1"/>
          <p:nvPr/>
        </p:nvSpPr>
        <p:spPr>
          <a:xfrm>
            <a:off x="376025" y="4297450"/>
            <a:ext cx="78429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*** Need to modify the loss function as well!!!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374" y="1071099"/>
            <a:ext cx="2822250" cy="30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361300" y="65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During training there is some probability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</a:rPr>
              <a:t>P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 for a neuron of the neural network to get turned off during training.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600" y="1263350"/>
            <a:ext cx="2640725" cy="26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691650" y="3919450"/>
            <a:ext cx="79131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At every iteration, it randomly selects some nodes and removes them along with all of their incoming and outgoing connections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A simpler version of the neural network results in less complexity that can reduce overfitting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13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ctrTitle"/>
          </p:nvPr>
        </p:nvSpPr>
        <p:spPr>
          <a:xfrm>
            <a:off x="311708" y="930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Convolutional Neural Networks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3524251" y="128700"/>
            <a:ext cx="2095500" cy="11034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Neural Networks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3524234" y="2075177"/>
            <a:ext cx="2095500" cy="1103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Convolutional Neural Networks (CNN)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402076" y="2090552"/>
            <a:ext cx="2095500" cy="1103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Multilayer Perceptron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14" name="Google Shape;114;p19"/>
          <p:cNvCxnSpPr>
            <a:stCxn id="111" idx="2"/>
            <a:endCxn id="112" idx="0"/>
          </p:cNvCxnSpPr>
          <p:nvPr/>
        </p:nvCxnSpPr>
        <p:spPr>
          <a:xfrm flipH="1" rot="-5400000">
            <a:off x="4150801" y="1653300"/>
            <a:ext cx="8430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9"/>
          <p:cNvCxnSpPr>
            <a:stCxn id="113" idx="0"/>
            <a:endCxn id="111" idx="2"/>
          </p:cNvCxnSpPr>
          <p:nvPr/>
        </p:nvCxnSpPr>
        <p:spPr>
          <a:xfrm rot="-5400000">
            <a:off x="2581576" y="100202"/>
            <a:ext cx="858600" cy="31221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9"/>
          <p:cNvCxnSpPr/>
          <p:nvPr/>
        </p:nvCxnSpPr>
        <p:spPr>
          <a:xfrm flipH="1" rot="-5400000">
            <a:off x="5207769" y="596248"/>
            <a:ext cx="1140000" cy="2411700"/>
          </a:xfrm>
          <a:prstGeom prst="bentConnector3">
            <a:avLst>
              <a:gd fmla="val 3726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9"/>
          <p:cNvSpPr/>
          <p:nvPr/>
        </p:nvSpPr>
        <p:spPr>
          <a:xfrm>
            <a:off x="6646375" y="2075177"/>
            <a:ext cx="2095500" cy="1103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574" y="204453"/>
            <a:ext cx="951900" cy="9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01" y="1418613"/>
            <a:ext cx="689750" cy="62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2366" y="1385501"/>
            <a:ext cx="689750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5288" y="1385500"/>
            <a:ext cx="689750" cy="6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78525" y="3243375"/>
            <a:ext cx="2742600" cy="181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Simpler dataset (e.g. tabular dataset)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Too many weights/parameters for HD images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Disregards spatial information as it takes features as flattened vectors</a:t>
            </a:r>
            <a:endParaRPr sz="1300"/>
          </a:p>
        </p:txBody>
      </p:sp>
      <p:sp>
        <p:nvSpPr>
          <p:cNvPr id="123" name="Google Shape;123;p19"/>
          <p:cNvSpPr/>
          <p:nvPr/>
        </p:nvSpPr>
        <p:spPr>
          <a:xfrm>
            <a:off x="3201000" y="3243375"/>
            <a:ext cx="2742600" cy="181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Mostly used for image data, computer vision</a:t>
            </a:r>
            <a:endParaRPr sz="1300"/>
          </a:p>
        </p:txBody>
      </p:sp>
      <p:sp>
        <p:nvSpPr>
          <p:cNvPr id="124" name="Google Shape;124;p19"/>
          <p:cNvSpPr/>
          <p:nvPr/>
        </p:nvSpPr>
        <p:spPr>
          <a:xfrm>
            <a:off x="6246600" y="3243375"/>
            <a:ext cx="2742600" cy="181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Mainly for time series data (e.g. Natural Language Processing)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**Not covered in DL201+**</a:t>
            </a:r>
            <a:endParaRPr b="1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863500" y="3028400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Differentiates features/objects from one another</a:t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841900" y="2144250"/>
            <a:ext cx="77337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an input image &amp; assignts importance to various aspects/objects in the image</a:t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820150" y="1260100"/>
            <a:ext cx="77772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 for image recognition &amp; classification</a:t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863500" y="3949400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Successfully capture spatial and temporal dependencies in an image through the application of relevant filters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25154" l="22327" r="18257" t="20221"/>
          <a:stretch/>
        </p:blipFill>
        <p:spPr>
          <a:xfrm>
            <a:off x="241753" y="1194402"/>
            <a:ext cx="57839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48" y="2108550"/>
            <a:ext cx="578400" cy="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5">
            <a:alphaModFix/>
          </a:blip>
          <a:srcRect b="21208" l="19005" r="17088" t="13696"/>
          <a:stretch/>
        </p:blipFill>
        <p:spPr>
          <a:xfrm>
            <a:off x="165553" y="2997473"/>
            <a:ext cx="578400" cy="63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00" y="3859600"/>
            <a:ext cx="752300" cy="7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1769" l="0" r="0" t="-1770"/>
          <a:stretch/>
        </p:blipFill>
        <p:spPr>
          <a:xfrm>
            <a:off x="237525" y="393800"/>
            <a:ext cx="8520600" cy="456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237525" y="18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General Architecture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